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0"/>
  </p:notesMasterIdLst>
  <p:handoutMasterIdLst>
    <p:handoutMasterId r:id="rId41"/>
  </p:handoutMasterIdLst>
  <p:sldIdLst>
    <p:sldId id="314" r:id="rId5"/>
    <p:sldId id="31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41" r:id="rId18"/>
    <p:sldId id="348" r:id="rId19"/>
    <p:sldId id="349" r:id="rId20"/>
    <p:sldId id="338" r:id="rId21"/>
    <p:sldId id="351" r:id="rId22"/>
    <p:sldId id="342" r:id="rId23"/>
    <p:sldId id="347" r:id="rId24"/>
    <p:sldId id="352" r:id="rId25"/>
    <p:sldId id="320" r:id="rId26"/>
    <p:sldId id="318" r:id="rId27"/>
    <p:sldId id="321" r:id="rId28"/>
    <p:sldId id="323" r:id="rId29"/>
    <p:sldId id="324" r:id="rId30"/>
    <p:sldId id="325" r:id="rId31"/>
    <p:sldId id="344" r:id="rId32"/>
    <p:sldId id="345" r:id="rId33"/>
    <p:sldId id="346" r:id="rId34"/>
    <p:sldId id="353" r:id="rId35"/>
    <p:sldId id="355" r:id="rId36"/>
    <p:sldId id="356" r:id="rId37"/>
    <p:sldId id="343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243B9-F783-84F8-D651-0240C4EBA0B2}" v="121" dt="2024-03-04T02:27:41.478"/>
    <p1510:client id="{52B40B88-7FCD-CCB9-A6F7-2B48C60ADE2F}" v="639" dt="2024-03-03T22:12:19.323"/>
    <p1510:client id="{53D3B406-8698-329B-D84C-23CD8292CDCD}" v="17" dt="2024-03-04T06:29:41.555"/>
    <p1510:client id="{7335A8EA-1FD1-140F-9DBF-6F7B5A9AA54E}" v="4004" dt="2024-03-03T03:06:13.355"/>
    <p1510:client id="{76B635FD-9267-EA56-7689-FE60447203F3}" v="944" dt="2024-03-04T01:06:22.170"/>
    <p1510:client id="{8859E6AC-5929-F5B9-0B33-5998208FFF17}" v="3" dt="2024-03-04T08:14:13.028"/>
    <p1510:client id="{DAB1A7ED-783D-7626-DDC3-6087536FD12B}" v="1530" dt="2024-03-03T03:11:03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09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52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25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8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5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53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5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52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4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6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0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4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5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15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28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36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0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4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9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1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0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97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3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2 Foods You Might Want To Avoid Buying At Walmart">
            <a:extLst>
              <a:ext uri="{FF2B5EF4-FFF2-40B4-BE49-F238E27FC236}">
                <a16:creationId xmlns:a16="http://schemas.microsoft.com/office/drawing/2014/main" id="{F080141D-B209-FEB3-1160-3F470A22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5" y="-4306"/>
            <a:ext cx="12262980" cy="68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60" y="420342"/>
            <a:ext cx="10363201" cy="1629601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Median of the weekly difference in sales for each department</a:t>
            </a: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96E8-17AB-2ECA-1271-08C6C4E5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0" y="1589463"/>
            <a:ext cx="10789479" cy="413185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D426DD-CE5C-75DD-1E40-C7A43F90424E}"/>
              </a:ext>
            </a:extLst>
          </p:cNvPr>
          <p:cNvSpPr/>
          <p:nvPr/>
        </p:nvSpPr>
        <p:spPr>
          <a:xfrm>
            <a:off x="5799667" y="1360647"/>
            <a:ext cx="1456817" cy="42103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accent5"/>
                </a:solidFill>
              </a:rPr>
              <a:t>christmas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A7327E5-9CEF-E5BA-DD8C-0EDCDB0DCC76}"/>
              </a:ext>
            </a:extLst>
          </p:cNvPr>
          <p:cNvSpPr/>
          <p:nvPr/>
        </p:nvSpPr>
        <p:spPr>
          <a:xfrm rot="18420000">
            <a:off x="4245611" y="1710452"/>
            <a:ext cx="1552068" cy="810314"/>
          </a:xfrm>
          <a:prstGeom prst="wedgeEllipse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5"/>
                </a:solidFill>
              </a:rPr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298967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60" y="420342"/>
            <a:ext cx="10363201" cy="1629601"/>
          </a:xfrm>
        </p:spPr>
        <p:txBody>
          <a:bodyPr/>
          <a:lstStyle/>
          <a:p>
            <a:pPr algn="ctr"/>
            <a:r>
              <a:rPr lang="en-US"/>
              <a:t>Looking at sales of all departments for different stores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9F8D2C3-95E3-5AD9-51CE-3A9C5D80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61" y="1619389"/>
            <a:ext cx="5897218" cy="2260873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A6F8EDE-9D0D-A94F-0D84-4E1C0E5A1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5" y="1575216"/>
            <a:ext cx="5864088" cy="2260873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806DEF-4EA7-3870-43A7-FD89D7334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261" y="4099255"/>
            <a:ext cx="5864088" cy="2248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DEDFC-9824-AC90-F93B-2B63F6A54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35" y="4048957"/>
            <a:ext cx="5864087" cy="22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60" y="420342"/>
            <a:ext cx="10363201" cy="1629601"/>
          </a:xfrm>
        </p:spPr>
        <p:txBody>
          <a:bodyPr/>
          <a:lstStyle/>
          <a:p>
            <a:pPr algn="ctr"/>
            <a:r>
              <a:rPr lang="en-US"/>
              <a:t>Looking at all stores for different departments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052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 descr="A graph of colored lines&#10;&#10;Description automatically generated">
            <a:extLst>
              <a:ext uri="{FF2B5EF4-FFF2-40B4-BE49-F238E27FC236}">
                <a16:creationId xmlns:a16="http://schemas.microsoft.com/office/drawing/2014/main" id="{364DE7EF-3273-C5CB-D02B-EA124E16F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7" y="1614780"/>
            <a:ext cx="5864087" cy="2248008"/>
          </a:xfrm>
          <a:prstGeom prst="rect">
            <a:avLst/>
          </a:prstGeom>
        </p:spPr>
      </p:pic>
      <p:pic>
        <p:nvPicPr>
          <p:cNvPr id="7" name="Picture 6" descr="A graph of colored lines&#10;&#10;Description automatically generated">
            <a:extLst>
              <a:ext uri="{FF2B5EF4-FFF2-40B4-BE49-F238E27FC236}">
                <a16:creationId xmlns:a16="http://schemas.microsoft.com/office/drawing/2014/main" id="{1A92E957-8227-C7CD-766B-AA93E6B92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87" y="4104172"/>
            <a:ext cx="5864087" cy="226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BA0BF-04D6-53F1-20EE-280BADBF7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652" y="4104173"/>
            <a:ext cx="5797828" cy="2260873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E573F83-83F7-2742-D8BF-00CEB0F27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652" y="1614472"/>
            <a:ext cx="5797827" cy="22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2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052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98DF9BD1-F24B-A92D-13C4-DD665F81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32" y="1572177"/>
            <a:ext cx="9334500" cy="2443647"/>
          </a:xfrm>
          <a:prstGeom prst="rect">
            <a:avLst/>
          </a:prstGeom>
        </p:spPr>
      </p:pic>
      <p:pic>
        <p:nvPicPr>
          <p:cNvPr id="12" name="Picture 1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0132C539-297A-1CA7-DF5E-9EF9D5BD9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096" y="4130813"/>
            <a:ext cx="6677025" cy="2450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80029A-1027-772C-C1A1-7A2AFBC629E6}"/>
              </a:ext>
            </a:extLst>
          </p:cNvPr>
          <p:cNvSpPr txBox="1"/>
          <p:nvPr/>
        </p:nvSpPr>
        <p:spPr>
          <a:xfrm>
            <a:off x="1004956" y="320261"/>
            <a:ext cx="86691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 sz="3600">
                <a:ea typeface="+mn-lt"/>
                <a:cs typeface="+mn-lt"/>
              </a:rPr>
              <a:t>Linear Regression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93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7848B-77A6-714F-226E-EC066F81EF9A}"/>
              </a:ext>
            </a:extLst>
          </p:cNvPr>
          <p:cNvSpPr txBox="1"/>
          <p:nvPr/>
        </p:nvSpPr>
        <p:spPr>
          <a:xfrm>
            <a:off x="912525" y="1113576"/>
            <a:ext cx="69741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We will use </a:t>
            </a:r>
            <a:r>
              <a:rPr lang="en-US" sz="3600">
                <a:ea typeface="+mn-lt"/>
                <a:cs typeface="+mn-lt"/>
              </a:rPr>
              <a:t>Stochastic Gradient Descent in order to learn linear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5539C-C027-542D-830D-09A856A3FB6A}"/>
              </a:ext>
            </a:extLst>
          </p:cNvPr>
          <p:cNvSpPr txBox="1"/>
          <p:nvPr/>
        </p:nvSpPr>
        <p:spPr>
          <a:xfrm>
            <a:off x="529225" y="3290982"/>
            <a:ext cx="584774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We will train with MSE as out loss function but use RMSE to evaluate</a:t>
            </a:r>
          </a:p>
        </p:txBody>
      </p:sp>
    </p:spTree>
    <p:extLst>
      <p:ext uri="{BB962C8B-B14F-4D97-AF65-F5344CB8AC3E}">
        <p14:creationId xmlns:p14="http://schemas.microsoft.com/office/powerpoint/2010/main" val="271736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8351E-391F-6792-F353-D4247293953D}"/>
              </a:ext>
            </a:extLst>
          </p:cNvPr>
          <p:cNvSpPr txBox="1"/>
          <p:nvPr/>
        </p:nvSpPr>
        <p:spPr>
          <a:xfrm>
            <a:off x="8329959" y="320261"/>
            <a:ext cx="2959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2CB2DC-F245-106D-A99A-D0A5BE43A516}"/>
              </a:ext>
            </a:extLst>
          </p:cNvPr>
          <p:cNvSpPr txBox="1"/>
          <p:nvPr/>
        </p:nvSpPr>
        <p:spPr>
          <a:xfrm>
            <a:off x="6410514" y="4812685"/>
            <a:ext cx="53604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ea typeface="+mn-lt"/>
                <a:cs typeface="+mn-lt"/>
              </a:rPr>
              <a:t>training</a:t>
            </a:r>
            <a:endParaRPr lang="en-US" sz="360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050E3F-82F2-F423-9296-F3343D2D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852" y="1606072"/>
            <a:ext cx="4866623" cy="1902652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BBC4896-8775-F0B9-57CD-AFC6528F5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3" y="146136"/>
            <a:ext cx="6889423" cy="601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31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18345" y="4816199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B4DEC-D7CE-C418-838D-F5CB6E25B48B}"/>
              </a:ext>
            </a:extLst>
          </p:cNvPr>
          <p:cNvSpPr txBox="1"/>
          <p:nvPr/>
        </p:nvSpPr>
        <p:spPr>
          <a:xfrm>
            <a:off x="4221030" y="1097993"/>
            <a:ext cx="44627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Loss function </a:t>
            </a:r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4B32C9C8-9F97-C51C-CDCD-A298C83D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19" y="1972849"/>
            <a:ext cx="4650260" cy="4561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02D9D5-818E-1A4B-00A1-8EC809F6BC42}"/>
              </a:ext>
            </a:extLst>
          </p:cNvPr>
          <p:cNvSpPr txBox="1"/>
          <p:nvPr/>
        </p:nvSpPr>
        <p:spPr>
          <a:xfrm>
            <a:off x="431906" y="2924707"/>
            <a:ext cx="355463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ea typeface="+mn-lt"/>
                <a:cs typeface="+mn-lt"/>
              </a:rPr>
              <a:t>Is  it really learning</a:t>
            </a:r>
          </a:p>
          <a:p>
            <a:pPr algn="ctr"/>
            <a:r>
              <a:rPr lang="en-US" sz="3600">
                <a:ea typeface="+mn-lt"/>
                <a:cs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568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5974C0-9036-DB51-C076-FC8833D15EA1}"/>
              </a:ext>
            </a:extLst>
          </p:cNvPr>
          <p:cNvSpPr txBox="1"/>
          <p:nvPr/>
        </p:nvSpPr>
        <p:spPr>
          <a:xfrm>
            <a:off x="1910369" y="581220"/>
            <a:ext cx="282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5B9BD5"/>
                </a:solidFill>
              </a:rPr>
              <a:t>normalized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44E1C-8E52-5455-7984-AF8B3F7C65C0}"/>
              </a:ext>
            </a:extLst>
          </p:cNvPr>
          <p:cNvSpPr txBox="1"/>
          <p:nvPr/>
        </p:nvSpPr>
        <p:spPr>
          <a:xfrm>
            <a:off x="6713462" y="581219"/>
            <a:ext cx="3480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5B9BD5"/>
                </a:solidFill>
              </a:rPr>
              <a:t>Non normalized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5274D-466A-0DE6-CB5B-D916BD94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34" y="1526905"/>
            <a:ext cx="11471754" cy="46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51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BCA83F2-920F-5852-E8A4-C7AB7730D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0" y="1585195"/>
            <a:ext cx="5525022" cy="3322268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A60A92D-2BC8-4333-BA2B-9FFC2986C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489" y="1752209"/>
            <a:ext cx="6162806" cy="29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6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8351E-391F-6792-F353-D4247293953D}"/>
              </a:ext>
            </a:extLst>
          </p:cNvPr>
          <p:cNvSpPr txBox="1"/>
          <p:nvPr/>
        </p:nvSpPr>
        <p:spPr>
          <a:xfrm>
            <a:off x="7192179" y="320261"/>
            <a:ext cx="5068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Model(same as before)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2CB2DC-F245-106D-A99A-D0A5BE43A516}"/>
              </a:ext>
            </a:extLst>
          </p:cNvPr>
          <p:cNvSpPr txBox="1"/>
          <p:nvPr/>
        </p:nvSpPr>
        <p:spPr>
          <a:xfrm>
            <a:off x="7047254" y="4854439"/>
            <a:ext cx="53604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ea typeface="+mn-lt"/>
                <a:cs typeface="+mn-lt"/>
              </a:rPr>
              <a:t>Training also the same</a:t>
            </a:r>
          </a:p>
          <a:p>
            <a:pPr algn="ctr"/>
            <a:endParaRPr lang="en-US" sz="360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050E3F-82F2-F423-9296-F3343D2D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852" y="1606072"/>
            <a:ext cx="4866623" cy="1902652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BBC4896-8775-F0B9-57CD-AFC6528F5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3" y="146136"/>
            <a:ext cx="6889423" cy="601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8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Walmart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656469" cy="3128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/>
              <a:t>We decided to predict the differences in weekly sales of Walmart the </a:t>
            </a:r>
            <a:r>
              <a:rPr lang="en-US" err="1"/>
              <a:t>american</a:t>
            </a:r>
            <a:r>
              <a:rPr lang="en-US"/>
              <a:t> retailer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18345" y="4816199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B4DEC-D7CE-C418-838D-F5CB6E25B48B}"/>
              </a:ext>
            </a:extLst>
          </p:cNvPr>
          <p:cNvSpPr txBox="1"/>
          <p:nvPr/>
        </p:nvSpPr>
        <p:spPr>
          <a:xfrm>
            <a:off x="3301150" y="701335"/>
            <a:ext cx="53200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Loss function before and after test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22A21FBB-B6D9-1CE2-A61F-CF3F6487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183" y="2130730"/>
            <a:ext cx="4625495" cy="44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2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5974C0-9036-DB51-C076-FC8833D15EA1}"/>
              </a:ext>
            </a:extLst>
          </p:cNvPr>
          <p:cNvSpPr txBox="1"/>
          <p:nvPr/>
        </p:nvSpPr>
        <p:spPr>
          <a:xfrm>
            <a:off x="1910369" y="581220"/>
            <a:ext cx="282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5B9BD5"/>
                </a:solidFill>
              </a:rPr>
              <a:t>normalized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44E1C-8E52-5455-7984-AF8B3F7C65C0}"/>
              </a:ext>
            </a:extLst>
          </p:cNvPr>
          <p:cNvSpPr txBox="1"/>
          <p:nvPr/>
        </p:nvSpPr>
        <p:spPr>
          <a:xfrm>
            <a:off x="7369628" y="581219"/>
            <a:ext cx="28239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5B9BD5"/>
                </a:solidFill>
              </a:rPr>
              <a:t>Non normalized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FFEDB6E-F377-3FD2-F046-A0FEEE418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50" y="1717655"/>
            <a:ext cx="10542740" cy="42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9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/>
              <a:t>Time prediction is not easy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" name="Content Placeholder 9" descr="Time Series Forecasting. “Forecasting is the art of saying what… | by Ajay  Pundhir | Analytics Vidhya | Medium">
            <a:extLst>
              <a:ext uri="{FF2B5EF4-FFF2-40B4-BE49-F238E27FC236}">
                <a16:creationId xmlns:a16="http://schemas.microsoft.com/office/drawing/2014/main" id="{0C5F52FB-8885-14BB-DB4D-19FFBC83FA1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17752" y="1793460"/>
            <a:ext cx="4607984" cy="2860675"/>
          </a:xfrm>
        </p:spPr>
      </p:pic>
      <p:pic>
        <p:nvPicPr>
          <p:cNvPr id="11" name="Picture 10" descr="Time Series Forecasting In Python | R">
            <a:extLst>
              <a:ext uri="{FF2B5EF4-FFF2-40B4-BE49-F238E27FC236}">
                <a16:creationId xmlns:a16="http://schemas.microsoft.com/office/drawing/2014/main" id="{4C1ED389-D6C5-4A06-F676-204B1970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317" y="1886188"/>
            <a:ext cx="6055783" cy="30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RNN(specifically LSTM) to the rescue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Has built in time flow</a:t>
            </a:r>
            <a:endParaRPr lang="en-US" sz="2000" cap="none">
              <a:cs typeface="Calibri"/>
            </a:endParaRPr>
          </a:p>
          <a:p>
            <a:r>
              <a:rPr lang="en-US"/>
              <a:t>Is proven to be effective</a:t>
            </a:r>
            <a:endParaRPr lang="en-US" sz="2000" cap="none"/>
          </a:p>
          <a:p>
            <a:r>
              <a:rPr lang="en-US">
                <a:cs typeface="Calibri" panose="020F0502020204030204"/>
              </a:rPr>
              <a:t>Already solved the vanishing gradient problem</a:t>
            </a:r>
            <a:endParaRPr lang="en-US" sz="2000" cap="none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Has </a:t>
            </a:r>
            <a:r>
              <a:rPr lang="en-US" err="1">
                <a:cs typeface="Calibri" panose="020F0502020204030204"/>
              </a:rPr>
              <a:t>comparitively</a:t>
            </a:r>
            <a:r>
              <a:rPr lang="en-US">
                <a:cs typeface="Calibri" panose="020F0502020204030204"/>
              </a:rPr>
              <a:t> low number of weights for the amount of data</a:t>
            </a:r>
            <a:endParaRPr lang="en-US" sz="2000" cap="none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/>
              <a:t>Our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Two layered LSTM</a:t>
            </a:r>
          </a:p>
          <a:p>
            <a:r>
              <a:rPr lang="en-US"/>
              <a:t>Hidden state passed through each block =50</a:t>
            </a:r>
          </a:p>
          <a:p>
            <a:r>
              <a:rPr lang="en-US"/>
              <a:t>At each time period we get the all the </a:t>
            </a:r>
            <a:r>
              <a:rPr lang="en-US" err="1"/>
              <a:t>relveant</a:t>
            </a:r>
            <a:r>
              <a:rPr lang="en-US"/>
              <a:t> data from today(including sin cos of the date instead of the date)</a:t>
            </a:r>
          </a:p>
          <a:p>
            <a:r>
              <a:rPr lang="en-US"/>
              <a:t>Additionally we add the last week's week-diff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AABB90-0B6D-740E-905F-76CBBA0121B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378214" y="1834310"/>
            <a:ext cx="5199681" cy="4114800"/>
          </a:xfr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/>
          <a:lstStyle/>
          <a:p>
            <a:r>
              <a:rPr lang="en-US"/>
              <a:t>Result after 5 epochs with 5 LSTM layers (seems to be overfitting but cant be sure)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Content Placeholder 9" descr="A graph on a computer screen&#10;&#10;Description automatically generated">
            <a:extLst>
              <a:ext uri="{FF2B5EF4-FFF2-40B4-BE49-F238E27FC236}">
                <a16:creationId xmlns:a16="http://schemas.microsoft.com/office/drawing/2014/main" id="{76203CCC-04B1-1FA5-1568-3A2271226F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457946" y="1837638"/>
            <a:ext cx="6011585" cy="4114800"/>
          </a:xfrm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/>
              <a:t>Results after 30 epochs with only 2 LSTM layers(observed every 3 epochs)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A3757E-050D-EECA-8082-59647D1A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167813"/>
            <a:ext cx="6096000" cy="38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>
            <a:normAutofit fontScale="90000"/>
          </a:bodyPr>
          <a:lstStyle/>
          <a:p>
            <a:r>
              <a:rPr lang="en-US"/>
              <a:t>Need to solve overfitting problem....</a:t>
            </a:r>
            <a:br>
              <a:rPr lang="en-US"/>
            </a:br>
            <a:r>
              <a:rPr lang="en-US"/>
              <a:t>Dropout!!!(0.2) and 50 epochs(observed every 3 epochs)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 descr="I'm Trying to Not Dropout Tumbler Neural Network Machine Learning NN Gift ML  Gift CS Gift Nerd Gift Funny Student Gift - Etsy">
            <a:extLst>
              <a:ext uri="{FF2B5EF4-FFF2-40B4-BE49-F238E27FC236}">
                <a16:creationId xmlns:a16="http://schemas.microsoft.com/office/drawing/2014/main" id="{21B38388-DA69-6F53-3387-9304B74F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47" y="2392996"/>
            <a:ext cx="2631016" cy="3482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1D3DB-6074-3DF5-DF8D-88C1CDE0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487" y="2217131"/>
            <a:ext cx="6096000" cy="38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/>
              <a:t>Observed results in arbitrary store and specific department ( dept=3)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E0DC283-FCE2-F466-0964-D66354FE7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5" t="1389" r="987" b="463"/>
          <a:stretch/>
        </p:blipFill>
        <p:spPr>
          <a:xfrm>
            <a:off x="480165" y="2154260"/>
            <a:ext cx="11367097" cy="44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3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Observed results in the same department but at a different store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742C1C0-EE40-76C8-4406-764E374AA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" t="1160" r="542" b="1287"/>
          <a:stretch/>
        </p:blipFill>
        <p:spPr>
          <a:xfrm>
            <a:off x="268789" y="2382362"/>
            <a:ext cx="11377826" cy="43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6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/>
              <a:t>Tables of the sales and the stores information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13AF36-FC31-00FA-087D-B4AE4F38644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09837" y="2628395"/>
            <a:ext cx="2600325" cy="25241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FD1B3D-8BD5-9DDE-9429-D03ED2723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131" y="2485473"/>
            <a:ext cx="5334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10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/>
              <a:t>Results in a different department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5C7AA3-9A5E-F765-6647-5F0A2886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6" y="2242509"/>
            <a:ext cx="11377809" cy="43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43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/>
              <a:t>Using lookback = 10 AND 150 EPOCHS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A3734-B46F-6454-9F8E-D0AABFC3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83" y="2080299"/>
            <a:ext cx="6076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0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76" y="434225"/>
            <a:ext cx="5120012" cy="1499627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63369D5-625C-BF88-6DE6-D26B4020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7" y="2005283"/>
            <a:ext cx="10845453" cy="41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9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112" y="434225"/>
            <a:ext cx="1873685" cy="1499627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72514-28E5-D965-F8A0-7FF54B40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8" r="3526" b="-253"/>
          <a:stretch/>
        </p:blipFill>
        <p:spPr>
          <a:xfrm>
            <a:off x="887260" y="2103085"/>
            <a:ext cx="10271719" cy="404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49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1E34-D37F-DDBF-3866-5709AF444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62" y="584477"/>
            <a:ext cx="11147801" cy="4670515"/>
          </a:xfrm>
        </p:spPr>
        <p:txBody>
          <a:bodyPr>
            <a:normAutofit/>
          </a:bodyPr>
          <a:lstStyle/>
          <a:p>
            <a:r>
              <a:rPr lang="en-US" sz="7200"/>
              <a:t>And now clap for the final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EDEA2-D6B7-25E3-63FF-A4C4ED003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0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213" y="5049812"/>
            <a:ext cx="5057103" cy="6300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Lior </a:t>
            </a:r>
            <a:r>
              <a:rPr lang="en-US" err="1">
                <a:ea typeface="+mn-lt"/>
                <a:cs typeface="+mn-lt"/>
              </a:rPr>
              <a:t>Shiboli</a:t>
            </a:r>
            <a:r>
              <a:rPr lang="en-US">
                <a:ea typeface="+mn-lt"/>
                <a:cs typeface="+mn-lt"/>
              </a:rPr>
              <a:t> and Omer Priel</a:t>
            </a:r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E0B12673-C9C8-CC29-4827-984E7E910D13}"/>
              </a:ext>
            </a:extLst>
          </p:cNvPr>
          <p:cNvSpPr txBox="1">
            <a:spLocks/>
          </p:cNvSpPr>
          <p:nvPr/>
        </p:nvSpPr>
        <p:spPr>
          <a:xfrm>
            <a:off x="6223038" y="2499338"/>
            <a:ext cx="5057104" cy="911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47AF0C7D-7A11-9731-983C-DB4FDB4A7682}"/>
              </a:ext>
            </a:extLst>
          </p:cNvPr>
          <p:cNvSpPr txBox="1">
            <a:spLocks/>
          </p:cNvSpPr>
          <p:nvPr/>
        </p:nvSpPr>
        <p:spPr>
          <a:xfrm>
            <a:off x="6227213" y="3849402"/>
            <a:ext cx="5057103" cy="630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ea typeface="+mn-lt"/>
                <a:cs typeface="+mn-lt"/>
              </a:rPr>
              <a:t>We got Loss of 0.0026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/>
              <a:t>Another table that has information on the store in a specific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4C7F0ED-64E1-6ECB-F6C0-59892E33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90" y="2200275"/>
            <a:ext cx="112109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1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9530" y="580888"/>
            <a:ext cx="5656469" cy="36921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r"/>
            <a:r>
              <a:rPr lang="en-US"/>
              <a:t>We decided to remove </a:t>
            </a:r>
            <a:r>
              <a:rPr lang="en-US" err="1"/>
              <a:t>feautures</a:t>
            </a:r>
          </a:p>
          <a:p>
            <a:pPr marL="342900" indent="-342900">
              <a:buChar char="•"/>
            </a:pPr>
            <a:r>
              <a:rPr lang="en-US"/>
              <a:t>MarkDown1</a:t>
            </a:r>
          </a:p>
          <a:p>
            <a:pPr marL="342900" indent="-342900">
              <a:buChar char="•"/>
            </a:pPr>
            <a:r>
              <a:rPr lang="en-US"/>
              <a:t>MarkDown2</a:t>
            </a:r>
          </a:p>
          <a:p>
            <a:pPr marL="342900" indent="-342900">
              <a:buChar char="•"/>
            </a:pPr>
            <a:r>
              <a:rPr lang="en-US"/>
              <a:t>MarkDown3</a:t>
            </a:r>
          </a:p>
          <a:p>
            <a:pPr marL="342900" indent="-342900">
              <a:buChar char="•"/>
            </a:pPr>
            <a:r>
              <a:rPr lang="en-US"/>
              <a:t>MarkDown4</a:t>
            </a:r>
          </a:p>
          <a:p>
            <a:pPr marL="342900" indent="-342900">
              <a:buChar char="•"/>
            </a:pPr>
            <a:r>
              <a:rPr lang="en-US"/>
              <a:t>MarkDown5</a:t>
            </a:r>
          </a:p>
          <a:p>
            <a:pPr algn="r"/>
            <a:r>
              <a:rPr lang="en-US"/>
              <a:t>Since they exist only since 2012 and even then are lacking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DAFD94-4F4A-2431-7C2C-1CC23B8B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18" y="151848"/>
            <a:ext cx="2784061" cy="2225261"/>
          </a:xfrm>
          <a:prstGeom prst="rect">
            <a:avLst/>
          </a:prstGeom>
        </p:spPr>
      </p:pic>
      <p:pic>
        <p:nvPicPr>
          <p:cNvPr id="9" name="Picture 8" descr="A bar code with numbers and a white background&#10;&#10;Description automatically generated">
            <a:extLst>
              <a:ext uri="{FF2B5EF4-FFF2-40B4-BE49-F238E27FC236}">
                <a16:creationId xmlns:a16="http://schemas.microsoft.com/office/drawing/2014/main" id="{5A483186-88F9-5E47-5EA9-20389360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78" y="2425078"/>
            <a:ext cx="2743339" cy="2195582"/>
          </a:xfrm>
          <a:prstGeom prst="rect">
            <a:avLst/>
          </a:prstGeom>
        </p:spPr>
      </p:pic>
      <p:pic>
        <p:nvPicPr>
          <p:cNvPr id="10" name="Picture 9" descr="A bar code with numbers and letters&#10;&#10;Description automatically generated">
            <a:extLst>
              <a:ext uri="{FF2B5EF4-FFF2-40B4-BE49-F238E27FC236}">
                <a16:creationId xmlns:a16="http://schemas.microsoft.com/office/drawing/2014/main" id="{16A6A8F8-75D1-B8F9-2D07-F149038A7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41" y="4188999"/>
            <a:ext cx="2696266" cy="2002874"/>
          </a:xfrm>
          <a:prstGeom prst="rect">
            <a:avLst/>
          </a:prstGeom>
        </p:spPr>
      </p:pic>
      <p:pic>
        <p:nvPicPr>
          <p:cNvPr id="11" name="Picture 10" descr="A bar code with numbers and a white background&#10;&#10;Description automatically generated">
            <a:extLst>
              <a:ext uri="{FF2B5EF4-FFF2-40B4-BE49-F238E27FC236}">
                <a16:creationId xmlns:a16="http://schemas.microsoft.com/office/drawing/2014/main" id="{4E2FE72C-C5DA-F2D9-1FD3-B4C29B2B7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268" y="4611481"/>
            <a:ext cx="2446684" cy="2019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B97892-6C53-688B-B55B-F795C3388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476" y="4775821"/>
            <a:ext cx="2685222" cy="19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/>
              <a:t>Joined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968E496-0828-75AB-FF2F-E065E75E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4" y="1917907"/>
            <a:ext cx="109918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6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60" y="420342"/>
            <a:ext cx="10363201" cy="1629601"/>
          </a:xfrm>
        </p:spPr>
        <p:txBody>
          <a:bodyPr/>
          <a:lstStyle/>
          <a:p>
            <a:pPr algn="ctr"/>
            <a:r>
              <a:rPr lang="en-US"/>
              <a:t> General Statistic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D95F460D-1128-9FF8-BFC3-E0003029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716018"/>
            <a:ext cx="97155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60" y="420342"/>
            <a:ext cx="10363201" cy="1629601"/>
          </a:xfrm>
        </p:spPr>
        <p:txBody>
          <a:bodyPr/>
          <a:lstStyle/>
          <a:p>
            <a:pPr algn="ctr"/>
            <a:r>
              <a:rPr lang="en-US"/>
              <a:t>Keeping track of time with sin and cos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DD04625-5F61-8CEF-1419-0BCC8482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43" y="1610979"/>
            <a:ext cx="9928087" cy="468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60" y="420342"/>
            <a:ext cx="10363201" cy="1629601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Median of the sales for each department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 descr="A graph of colored lines&#10;&#10;Description automatically generated">
            <a:extLst>
              <a:ext uri="{FF2B5EF4-FFF2-40B4-BE49-F238E27FC236}">
                <a16:creationId xmlns:a16="http://schemas.microsoft.com/office/drawing/2014/main" id="{60194D66-68EF-EB2F-F064-DA2A2A7E5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30" y="1990327"/>
            <a:ext cx="10358784" cy="4014825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220653B-3534-B8F0-7789-4603877D1BEB}"/>
              </a:ext>
            </a:extLst>
          </p:cNvPr>
          <p:cNvSpPr/>
          <p:nvPr/>
        </p:nvSpPr>
        <p:spPr>
          <a:xfrm>
            <a:off x="5969000" y="2175564"/>
            <a:ext cx="1308651" cy="45278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accent5"/>
                </a:solidFill>
              </a:rPr>
              <a:t>christmas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4E05148-CF9B-F029-108D-5378D01C6CF4}"/>
              </a:ext>
            </a:extLst>
          </p:cNvPr>
          <p:cNvSpPr/>
          <p:nvPr/>
        </p:nvSpPr>
        <p:spPr>
          <a:xfrm rot="18420000">
            <a:off x="4030547" y="2083314"/>
            <a:ext cx="2314067" cy="1021981"/>
          </a:xfrm>
          <a:prstGeom prst="wedgeEllipse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5"/>
                </a:solidFill>
              </a:rPr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827890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35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Custom</vt:lpstr>
      <vt:lpstr>PowerPoint Presentation</vt:lpstr>
      <vt:lpstr>Walmart</vt:lpstr>
      <vt:lpstr>Tables of the sales and the stores information</vt:lpstr>
      <vt:lpstr>Another table that has information on the store in a specific week</vt:lpstr>
      <vt:lpstr>PowerPoint Presentation</vt:lpstr>
      <vt:lpstr>Joined table</vt:lpstr>
      <vt:lpstr> General Statistic information</vt:lpstr>
      <vt:lpstr>Keeping track of time with sin and cos</vt:lpstr>
      <vt:lpstr>Median of the sales for each department</vt:lpstr>
      <vt:lpstr>Median of the weekly difference in sales for each department </vt:lpstr>
      <vt:lpstr>Looking at sales of all departments for different stores </vt:lpstr>
      <vt:lpstr>Looking at all stores for different departments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prediction is not easy</vt:lpstr>
      <vt:lpstr>RNN(specifically LSTM) to the rescue</vt:lpstr>
      <vt:lpstr>Our architecture</vt:lpstr>
      <vt:lpstr>Result after 5 epochs with 5 LSTM layers (seems to be overfitting but cant be sure)</vt:lpstr>
      <vt:lpstr>Results after 30 epochs with only 2 LSTM layers(observed every 3 epochs)</vt:lpstr>
      <vt:lpstr>Need to solve overfitting problem.... Dropout!!!(0.2) and 50 epochs(observed every 3 epochs)</vt:lpstr>
      <vt:lpstr>Observed results in arbitrary store and specific department ( dept=3)</vt:lpstr>
      <vt:lpstr>Observed results in the same department but at a different store</vt:lpstr>
      <vt:lpstr>Results in a different department</vt:lpstr>
      <vt:lpstr>Using lookback = 10 AND 150 EPOCHS</vt:lpstr>
      <vt:lpstr>Results</vt:lpstr>
      <vt:lpstr>Results</vt:lpstr>
      <vt:lpstr>And now clap for the final score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2</cp:revision>
  <dcterms:created xsi:type="dcterms:W3CDTF">2024-03-02T21:02:00Z</dcterms:created>
  <dcterms:modified xsi:type="dcterms:W3CDTF">2024-03-06T18:00:56Z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